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0" r:id="rId6"/>
    <p:sldId id="283" r:id="rId7"/>
    <p:sldId id="262" r:id="rId8"/>
    <p:sldId id="261" r:id="rId9"/>
    <p:sldId id="263" r:id="rId10"/>
    <p:sldId id="264" r:id="rId11"/>
    <p:sldId id="278" r:id="rId12"/>
    <p:sldId id="279" r:id="rId13"/>
    <p:sldId id="281" r:id="rId14"/>
    <p:sldId id="280" r:id="rId15"/>
    <p:sldId id="285" r:id="rId16"/>
    <p:sldId id="282" r:id="rId17"/>
    <p:sldId id="287" r:id="rId18"/>
    <p:sldId id="291" r:id="rId19"/>
    <p:sldId id="290" r:id="rId20"/>
    <p:sldId id="293" r:id="rId21"/>
    <p:sldId id="288" r:id="rId22"/>
    <p:sldId id="292" r:id="rId23"/>
    <p:sldId id="294" r:id="rId24"/>
    <p:sldId id="28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265" r:id="rId34"/>
    <p:sldId id="266" r:id="rId35"/>
    <p:sldId id="284" r:id="rId36"/>
    <p:sldId id="267" r:id="rId37"/>
    <p:sldId id="268" r:id="rId38"/>
    <p:sldId id="273" r:id="rId39"/>
    <p:sldId id="272" r:id="rId40"/>
    <p:sldId id="270" r:id="rId41"/>
    <p:sldId id="271" r:id="rId42"/>
    <p:sldId id="269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1"/>
    <p:restoredTop sz="93215"/>
  </p:normalViewPr>
  <p:slideViewPr>
    <p:cSldViewPr snapToGrid="0" snapToObjects="1">
      <p:cViewPr varScale="1">
        <p:scale>
          <a:sx n="108" d="100"/>
          <a:sy n="108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8231C2-9F8B-FC4E-B7DE-BA7C28BCD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6405278-7A2B-1440-AC84-B846746C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081C4D-BE8C-524F-B1D5-DFB12A99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8B49B2-12D7-6B47-A25D-66F79A66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B8047-F95A-B046-9EDC-96C15DC1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6574E0-E9C5-E548-BFCB-B5F0B78C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638CB92-550E-714A-8712-6B4FE487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B4CF64-5390-9949-AE57-AA5EB077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C05DDB-640D-0341-B42E-81204B9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3ACE28-BEC9-3344-AC09-52DC0071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CD2E2C8-96D8-E047-A211-81200790E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DCE7367-DA0D-9740-8D74-6C93112CB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7B8268-E457-7443-84A2-3875664C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EF2D99-3D7A-1147-80C3-EC73C68A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BC9EC6-AC4A-5C41-936A-16EB8024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2659A7-CD28-0B4D-A842-F2CB77F0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9EE601-D00C-394B-A7C2-251BC6F4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DB22B3-D363-E64A-9E30-3B1FACB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B5C099-B9C7-474A-B6BD-B4C8200C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168BE7-01B3-D043-A136-1E850618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B7054B-B37E-2F42-BB9E-08BFDFD1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EFFD42-213A-464D-B3D2-1F25A6BA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51FB03-3FB6-BE49-9933-D89EF16F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D8996E4-F7F5-894E-B2E1-0D512577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34C97B5-6C01-4D4F-AAF4-FCDAA1AA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9917DD-F059-4B43-951F-7853B481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E220CE-2B49-E74C-9348-44D55164F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07106D0-A8A8-734A-811F-225B5FFF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D63F2B4-73DF-E94C-9B7A-4FDC2EE6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AB7F3F8-47EB-544C-B694-9EB44C60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1F7ED7-4931-544F-838B-10BA37D1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217E38-6EE5-EE48-8996-DEBBF669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F3396C-F09B-9E4E-A1B3-81A068F6D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D80325-873F-8241-AB28-3FB3E4353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02890A3-5B88-4F49-A730-C7F5827DF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1542AC9-1F83-224C-9833-BB7611AD5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F858A3A-D077-E244-94DA-50F1AC4D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974C900-8AA6-8143-91D3-B7DBE533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709A41E-6D69-D843-9404-7ED6C29D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4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10671-B543-A141-A2EE-E9C74902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72F6E5A-0F25-594E-860B-FC095C20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B8158F-A3C7-AE48-98D9-6DAF8712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6FBBB10-66CE-0643-9A0D-CF5BA799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9AE2E60-4A36-364A-B9AE-B3C74920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9CCEC5E-2ABA-7E49-BA9C-C18F6E2F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6B3A6F1-D13B-ED49-A401-C7DA38C4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E557DA-02BE-7B45-9474-558ACB6C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264A6-518F-524A-AB9B-B31CCE51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145C389-7DC7-F144-88AD-E19CD470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376811-554C-9E4A-937D-F583647F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1CA3D3-97C9-F545-AA71-BA2672C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3CC87F1-E9FD-5743-A600-7255D922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D08560-D666-754B-990C-C2C0272A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DE146EC-FF2F-1847-9616-1F454DCF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432076-164D-954B-AD48-9588D99B9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C7FEFF-170E-954F-8875-C7907247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87057F-52FE-2B44-A44D-BB3AA4CC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97EC64-3675-4644-A4EB-7D867296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15EE218-0ED9-304C-BAB5-E1FD57F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CF0D6D4-EBE3-3947-A3C8-87F264A68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090F4B-8481-D94A-9398-96A0192BF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9F3CB-6BD4-2B46-9D01-8F87306B5615}" type="datetimeFigureOut">
              <a:rPr lang="en-US" smtClean="0"/>
              <a:t>7/13/2021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B55F50-05CD-BB4B-B7D0-ED78262FA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694A7AA-8648-484D-9592-288FBCBD4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5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B53E42-617A-AC4F-8E4F-C85D427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90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EE 464</a:t>
            </a:r>
            <a:br>
              <a:rPr lang="en-US" sz="3600" dirty="0"/>
            </a:br>
            <a:r>
              <a:rPr lang="en-US" sz="3600" dirty="0"/>
              <a:t>Term Project</a:t>
            </a:r>
            <a:br>
              <a:rPr lang="en-US" sz="3600" dirty="0"/>
            </a:br>
            <a:r>
              <a:rPr lang="en-US" sz="3600" dirty="0"/>
              <a:t>DC-DC Converter Design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CCB712D-8EA0-434A-B99E-9533C6F3D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0347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/>
              <a:t>Doge Power</a:t>
            </a:r>
            <a:r>
              <a:rPr lang="tr-TR" b="1" dirty="0"/>
              <a:t> Inc.</a:t>
            </a:r>
          </a:p>
          <a:p>
            <a:endParaRPr lang="en-US" b="1" dirty="0"/>
          </a:p>
          <a:p>
            <a:r>
              <a:rPr lang="en-US" sz="1800" dirty="0"/>
              <a:t>Onur Öztaş 2330389</a:t>
            </a:r>
          </a:p>
          <a:p>
            <a:r>
              <a:rPr lang="en-US" sz="1800" dirty="0"/>
              <a:t>Mustafa </a:t>
            </a:r>
            <a:r>
              <a:rPr lang="en-US" sz="1800" dirty="0" err="1"/>
              <a:t>Yıldız</a:t>
            </a:r>
            <a:r>
              <a:rPr lang="en-US" sz="1800" dirty="0"/>
              <a:t> 2233013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8" y="740623"/>
            <a:ext cx="2922979" cy="243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500" y="1041051"/>
            <a:ext cx="1962424" cy="1838582"/>
          </a:xfrm>
          <a:prstGeom prst="rect">
            <a:avLst/>
          </a:prstGeom>
        </p:spPr>
      </p:pic>
      <p:pic>
        <p:nvPicPr>
          <p:cNvPr id="1026" name="Picture 2" descr="Doge power 🚀🌚🐕 : doge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24" y="2811155"/>
            <a:ext cx="1768352" cy="17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4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F2116-AA51-2D4B-91AC-488A8116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" y="3278838"/>
            <a:ext cx="2581635" cy="1771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9810" y="2176339"/>
            <a:ext cx="3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LTC3723 Current Mode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33" y="3031323"/>
            <a:ext cx="2243438" cy="2266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22" y="3166547"/>
            <a:ext cx="2037053" cy="2007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975" y="3455074"/>
            <a:ext cx="2505425" cy="1419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365" y="2176339"/>
            <a:ext cx="3318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LT1431 Programmable Reference</a:t>
            </a:r>
          </a:p>
          <a:p>
            <a:pPr algn="ctr"/>
            <a:r>
              <a:rPr lang="tr-TR" dirty="0"/>
              <a:t>(Opto – Driver 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9254" y="2176339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Opto-Coupler</a:t>
            </a:r>
          </a:p>
          <a:p>
            <a:pPr algn="ctr"/>
            <a:r>
              <a:rPr lang="tr-TR" dirty="0" smtClean="0"/>
              <a:t>MOC207</a:t>
            </a: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421" y="3278838"/>
            <a:ext cx="1959507" cy="18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07364"/>
            <a:ext cx="8438721" cy="55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2" y="1035099"/>
            <a:ext cx="6986725" cy="58695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0082" y="4350058"/>
            <a:ext cx="8877" cy="187318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6005743" y="4252403"/>
            <a:ext cx="168675" cy="159798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8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99" y="901652"/>
            <a:ext cx="6590002" cy="59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545"/>
            <a:ext cx="10597408" cy="42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26" y="1268356"/>
            <a:ext cx="10023348" cy="2188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</p:spPr>
            <p:txBody>
              <a:bodyPr>
                <a:normAutofit/>
              </a:bodyPr>
              <a:lstStyle/>
              <a:p>
                <a:r>
                  <a:rPr lang="tr-TR" sz="1800" dirty="0"/>
                  <a:t>Oscillation frequency : 8.75 MHz   </a:t>
                </a:r>
              </a:p>
              <a:p>
                <a:pPr lvl="1"/>
                <a:r>
                  <a:rPr lang="tr-TR" sz="1400" dirty="0"/>
                  <a:t>C = 1100pF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 →  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𝑜𝑠𝑐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→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tr-TR" sz="14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tr-TR" sz="1800" b="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&lt;10∗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180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  <a:blipFill>
                <a:blip r:embed="rId3"/>
                <a:stretch>
                  <a:fillRect l="-406" t="-2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9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868"/>
            <a:ext cx="5084890" cy="223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27" y="1459868"/>
            <a:ext cx="5145963" cy="22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1461"/>
            <a:ext cx="5084891" cy="223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027" y="4136476"/>
            <a:ext cx="5191735" cy="22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11" y="1786446"/>
            <a:ext cx="9641778" cy="38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1598653"/>
            <a:ext cx="9559706" cy="39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input, No load to Full Load </a:t>
            </a:r>
          </a:p>
        </p:txBody>
      </p:sp>
      <p:pic>
        <p:nvPicPr>
          <p:cNvPr id="6" name="Resim 5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92" y="1499186"/>
            <a:ext cx="7695016" cy="3441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74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3E5DAFF9-E869-EB40-89EF-652E3FD9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Project Specifications</a:t>
            </a:r>
            <a:endParaRPr lang="en-US" sz="2400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73C56EB-1CFA-CE41-B872-9E2FE86E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683" y="3870664"/>
            <a:ext cx="2242351" cy="4508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/>
              <a:t>220V-400V DC Voltage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55B7D91-FAAA-8649-9BE6-E1460FA42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00356" y="3143651"/>
            <a:ext cx="2864902" cy="235575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12V DC output voltage</a:t>
            </a:r>
            <a:endParaRPr lang="tr-TR" sz="1800" dirty="0"/>
          </a:p>
          <a:p>
            <a:r>
              <a:rPr lang="tr-TR" sz="1800" dirty="0"/>
              <a:t>Isolated signal</a:t>
            </a:r>
            <a:endParaRPr lang="en-US" sz="1800" dirty="0"/>
          </a:p>
          <a:p>
            <a:r>
              <a:rPr lang="en-US" sz="1800" dirty="0"/>
              <a:t>100W output power</a:t>
            </a:r>
          </a:p>
          <a:p>
            <a:r>
              <a:rPr lang="en-US" sz="1800" dirty="0"/>
              <a:t>Less than 4% voltage ripple</a:t>
            </a:r>
          </a:p>
          <a:p>
            <a:r>
              <a:rPr lang="en-US" sz="1800" dirty="0"/>
              <a:t>Less than 3% line regulation</a:t>
            </a:r>
          </a:p>
          <a:p>
            <a:r>
              <a:rPr lang="en-US" sz="1800" dirty="0"/>
              <a:t>Less than 3% load regulation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35892" y="2718339"/>
            <a:ext cx="3533313" cy="25478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DC/DC</a:t>
            </a:r>
          </a:p>
          <a:p>
            <a:pPr algn="ctr"/>
            <a:r>
              <a:rPr lang="tr-TR" sz="2800" b="1" dirty="0"/>
              <a:t>Converter</a:t>
            </a:r>
          </a:p>
        </p:txBody>
      </p:sp>
      <p:cxnSp>
        <p:nvCxnSpPr>
          <p:cNvPr id="9" name="Straight Arrow Connector 8"/>
          <p:cNvCxnSpPr>
            <a:endCxn id="2" idx="1"/>
          </p:cNvCxnSpPr>
          <p:nvPr/>
        </p:nvCxnSpPr>
        <p:spPr>
          <a:xfrm flipV="1">
            <a:off x="2450237" y="3992285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69205" y="4001294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03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</a:t>
            </a:r>
            <a:r>
              <a:rPr lang="tr-TR" sz="1800" dirty="0" smtClean="0"/>
              <a:t>, inductor current waveform</a:t>
            </a:r>
            <a:endParaRPr lang="tr-TR" sz="1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6" y="1946244"/>
            <a:ext cx="8500076" cy="32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1946244"/>
            <a:ext cx="8933970" cy="357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5" y="1946244"/>
            <a:ext cx="8840652" cy="38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41" y="2176837"/>
            <a:ext cx="9114118" cy="37322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</a:t>
            </a:r>
            <a:r>
              <a:rPr lang="tr-TR" sz="1800" dirty="0" smtClean="0"/>
              <a:t>inductor current waveform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42942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No load to Full Load </a:t>
            </a:r>
          </a:p>
        </p:txBody>
      </p:sp>
      <p:pic>
        <p:nvPicPr>
          <p:cNvPr id="5" name="Resim 56" descr="tablo içeren bir resim&#10;&#10;Açıklama otomatik olarak oluşturuldu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89" y="1610035"/>
            <a:ext cx="8130022" cy="3574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Schematic </a:t>
            </a:r>
            <a:endParaRPr lang="tr-T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87" y="783183"/>
            <a:ext cx="9622625" cy="6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5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8" y="292851"/>
            <a:ext cx="8228383" cy="64585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Layout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6502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Layout – Bottom Layer</a:t>
            </a:r>
            <a:endParaRPr lang="tr-TR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11" y="475684"/>
            <a:ext cx="8065178" cy="6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Layout – Top Layer</a:t>
            </a:r>
            <a:endParaRPr lang="tr-T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93" y="567489"/>
            <a:ext cx="8025413" cy="62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Layout – Board Size </a:t>
            </a:r>
            <a:endParaRPr lang="tr-T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5" y="452847"/>
            <a:ext cx="8424910" cy="63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0D81D9-E09D-674F-8361-CEC99CF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Topology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DDC415-13F3-1246-A4F1-9BE4F4FE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81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i="1" dirty="0"/>
              <a:t>Push Pull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transformer utilization 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Core size is small compared to others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Transformer ratings are smaller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Small output filter requirement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Disadvantages: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Center Tap Transformer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6612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Board 3D Representation</a:t>
            </a:r>
            <a:endParaRPr lang="tr-T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7" y="511810"/>
            <a:ext cx="7877485" cy="63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 smtClean="0"/>
              <a:t>PCB Box Design</a:t>
            </a:r>
            <a:endParaRPr lang="tr-TR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567489"/>
            <a:ext cx="985022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1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99954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 smtClean="0"/>
              <a:t>Project Bill of Material</a:t>
            </a:r>
            <a:endParaRPr lang="tr-TR" sz="24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32532"/>
              </p:ext>
            </p:extLst>
          </p:nvPr>
        </p:nvGraphicFramePr>
        <p:xfrm>
          <a:off x="1489476" y="2482279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30362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Project Cost</a:t>
                      </a:r>
                      <a:r>
                        <a:rPr lang="tr-TR" baseline="0" dirty="0" smtClean="0"/>
                        <a:t> 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5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$</a:t>
                      </a:r>
                      <a:r>
                        <a:rPr lang="tr-TR" dirty="0" smtClean="0"/>
                        <a:t>43,264 for 1000 pieces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4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i="1" dirty="0" smtClean="0"/>
                        <a:t>Total    </a:t>
                      </a:r>
                      <a:r>
                        <a:rPr lang="tr-TR" dirty="0" smtClean="0"/>
                        <a:t>                                         $</a:t>
                      </a:r>
                      <a:r>
                        <a:rPr lang="tr-TR" dirty="0" smtClean="0"/>
                        <a:t>43.264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8498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12" y="825000"/>
            <a:ext cx="3498300" cy="5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5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Minimum turns for not saturating the core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Other Specifications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B4E3C038-ED77-1343-8B72-C54E37B46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8880"/>
            <a:ext cx="5183188" cy="36807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0.25A at 100kHz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25 (due to frequency)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Output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9A DC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12 (due to current)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 EER cores</a:t>
            </a:r>
          </a:p>
          <a:p>
            <a:pPr lvl="1">
              <a:lnSpc>
                <a:spcPct val="150000"/>
              </a:lnSpc>
            </a:pPr>
            <a:r>
              <a:rPr lang="tr-TR" sz="1800" dirty="0"/>
              <a:t>PC47EER28-Z 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400∗0.4364∗</m:t>
                          </m:r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0.53∗0.77∗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&gt;42.76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48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238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D9F338-F5E8-7F4E-BF9A-7D550813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19597"/>
            <a:ext cx="10515600" cy="639192"/>
          </a:xfrm>
        </p:spPr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  <a:r>
              <a:rPr lang="tr-TR" sz="2400" dirty="0"/>
              <a:t> – Magnetising Inductance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İçerik Yer Tutucusu 14">
                <a:extLst>
                  <a:ext uri="{FF2B5EF4-FFF2-40B4-BE49-F238E27FC236}">
                    <a16:creationId xmlns:a16="http://schemas.microsoft.com/office/drawing/2014/main" id="{7DEE2923-52EE-C048-AFB5-571B63FCDDF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1041647"/>
                <a:ext cx="10878736" cy="581635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µ=</m:t>
                      </m:r>
                      <m:sSub>
                        <m:sSub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µ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µ=2500∗4∗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µ=0.003142</m:t>
                      </m:r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14+9.65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∗2</m:t>
                          </m:r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µ∗</m:t>
                          </m:r>
                          <m:sSup>
                            <m:sSup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9.9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21.2+3.4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µ∗4.35∗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∗11.4∗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>
                                <m:f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14+9.65</m:t>
                                  </m:r>
                                </m:num>
                                <m:den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∗2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µ∗3.4∗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∗11.4∗</m:t>
                              </m:r>
                              <m:sSup>
                                <m:sSupPr>
                                  <m:ctrlPr>
                                    <a:rPr lang="tr-T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=443821</m:t>
                      </m:r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tr-T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48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443821</m:t>
                          </m:r>
                        </m:den>
                      </m:f>
                    </m:oMath>
                  </m:oMathPara>
                </a14:m>
                <a:endParaRPr lang="tr-TR" sz="1400" dirty="0"/>
              </a:p>
              <a:p>
                <a:pPr marL="0" indent="0">
                  <a:buNone/>
                </a:pPr>
                <a:r>
                  <a:rPr lang="en-US" sz="1400" dirty="0"/>
                  <a:t> </a:t>
                </a:r>
                <a:endParaRPr lang="tr-TR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=5.19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sz="1400" dirty="0"/>
              </a:p>
            </p:txBody>
          </p:sp>
        </mc:Choice>
        <mc:Fallback xmlns="">
          <p:sp>
            <p:nvSpPr>
              <p:cNvPr id="15" name="İçerik Yer Tutucusu 14">
                <a:extLst>
                  <a:ext uri="{FF2B5EF4-FFF2-40B4-BE49-F238E27FC236}">
                    <a16:creationId xmlns:a16="http://schemas.microsoft.com/office/drawing/2014/main" id="{7DEE2923-52EE-C048-AFB5-571B63FCD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1041647"/>
                <a:ext cx="10878736" cy="581635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57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D9F338-F5E8-7F4E-BF9A-7D5508132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29614"/>
            <a:ext cx="10515600" cy="913259"/>
          </a:xfrm>
        </p:spPr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  <a:r>
              <a:rPr lang="tr-TR" sz="2400" dirty="0"/>
              <a:t> - </a:t>
            </a:r>
            <a:r>
              <a:rPr lang="en-US" sz="2400" dirty="0"/>
              <a:t>Skin 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İçerik Yer Tutucusu 16">
                <a:extLst>
                  <a:ext uri="{FF2B5EF4-FFF2-40B4-BE49-F238E27FC236}">
                    <a16:creationId xmlns:a16="http://schemas.microsoft.com/office/drawing/2014/main" id="{008049A5-E0BE-6940-897E-BA425ABD4834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491144" y="2185771"/>
                <a:ext cx="5183188" cy="4618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𝑆𝑘𝑖𝑛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d>
                        <m:d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3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en-US" sz="130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𝑆𝑘𝑖𝑛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d>
                        <m:d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3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1.678∗1</m:t>
                              </m:r>
                              <m:sSup>
                                <m:sSup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∗100∗1</m:t>
                              </m:r>
                              <m:sSup>
                                <m:sSup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∗0.999995∗4∗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300" i="1">
                                  <a:latin typeface="Cambria Math" panose="02040503050406030204" pitchFamily="18" charset="0"/>
                                </a:rPr>
                                <m:t>∗1</m:t>
                              </m:r>
                              <m:sSup>
                                <m:sSupPr>
                                  <m:ctrlPr>
                                    <a:rPr lang="tr-TR" sz="13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300" i="1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tr-TR" sz="13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𝑆𝑘𝑖𝑛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00" i="1" smtClean="0">
                          <a:latin typeface="Cambria Math" panose="02040503050406030204" pitchFamily="18" charset="0"/>
                        </a:rPr>
                        <m:t>𝐷𝑒𝑝𝑡h</m:t>
                      </m:r>
                      <m:d>
                        <m:dPr>
                          <m:ctrlPr>
                            <a:rPr lang="tr-TR" sz="13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3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206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3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tr-TR" sz="1300" dirty="0"/>
                  <a:t>AWG12 : 2.05mm diameter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:r>
                  <a:rPr lang="tr-TR" sz="1300" dirty="0"/>
                  <a:t>AWG25 : 0.455mm diameter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7" name="İçerik Yer Tutucusu 16">
                <a:extLst>
                  <a:ext uri="{FF2B5EF4-FFF2-40B4-BE49-F238E27FC236}">
                    <a16:creationId xmlns:a16="http://schemas.microsoft.com/office/drawing/2014/main" id="{008049A5-E0BE-6940-897E-BA425ABD48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491144" y="2185771"/>
                <a:ext cx="5183188" cy="4618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0CF279D-5CCF-4544-A60A-EF8C5B79E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Inductor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952C5FCD-E681-E746-9CDD-37502DF7D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66614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Selected Core: </a:t>
            </a:r>
            <a:r>
              <a:rPr lang="tr-TR" sz="1800" dirty="0"/>
              <a:t>0W41305TC 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9895DBD-EF1C-6745-A261-3FAA4696C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66614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ESR Value</a:t>
            </a:r>
          </a:p>
        </p:txBody>
      </p:sp>
      <p:sp>
        <p:nvSpPr>
          <p:cNvPr id="17" name="Metin Yer Tutucusu 4">
            <a:extLst>
              <a:ext uri="{FF2B5EF4-FFF2-40B4-BE49-F238E27FC236}">
                <a16:creationId xmlns:a16="http://schemas.microsoft.com/office/drawing/2014/main" id="{D3E5EC04-06DF-D24A-BB0F-11FA7DAF4612}"/>
              </a:ext>
            </a:extLst>
          </p:cNvPr>
          <p:cNvSpPr txBox="1">
            <a:spLocks/>
          </p:cNvSpPr>
          <p:nvPr/>
        </p:nvSpPr>
        <p:spPr>
          <a:xfrm>
            <a:off x="6326905" y="3791969"/>
            <a:ext cx="5183188" cy="4666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/>
              <a:t>Filling Ratio = 0.6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İçerik Yer Tutucusu 20">
                <a:extLst>
                  <a:ext uri="{FF2B5EF4-FFF2-40B4-BE49-F238E27FC236}">
                    <a16:creationId xmlns:a16="http://schemas.microsoft.com/office/drawing/2014/main" id="{DA3C62C3-B9C2-4748-A883-C442F9DDB14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&gt;160 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rad>
                        <m:radPr>
                          <m:degHide m:val="on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4760∗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−9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&gt;5.79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=4760∗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=171.36 µ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1" name="İçerik Yer Tutucusu 20">
                <a:extLst>
                  <a:ext uri="{FF2B5EF4-FFF2-40B4-BE49-F238E27FC236}">
                    <a16:creationId xmlns:a16="http://schemas.microsoft.com/office/drawing/2014/main" id="{DA3C62C3-B9C2-4748-A883-C442F9DDB1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b="-3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kdörtgen 22">
                <a:extLst>
                  <a:ext uri="{FF2B5EF4-FFF2-40B4-BE49-F238E27FC236}">
                    <a16:creationId xmlns:a16="http://schemas.microsoft.com/office/drawing/2014/main" id="{F7D906F2-59DF-A84A-891A-F71C35606706}"/>
                  </a:ext>
                </a:extLst>
              </p:cNvPr>
              <p:cNvSpPr/>
              <p:nvPr/>
            </p:nvSpPr>
            <p:spPr>
              <a:xfrm>
                <a:off x="5870499" y="4347369"/>
                <a:ext cx="6096000" cy="174765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6∗3.31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0.6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𝑟𝑒𝑞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=33.1 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=52.04 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Dikdörtgen 22">
                <a:extLst>
                  <a:ext uri="{FF2B5EF4-FFF2-40B4-BE49-F238E27FC236}">
                    <a16:creationId xmlns:a16="http://schemas.microsoft.com/office/drawing/2014/main" id="{F7D906F2-59DF-A84A-891A-F71C35606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499" y="4347369"/>
                <a:ext cx="6096000" cy="1747658"/>
              </a:xfrm>
              <a:prstGeom prst="rect">
                <a:avLst/>
              </a:prstGeom>
              <a:blipFill>
                <a:blip r:embed="rId3"/>
                <a:stretch>
                  <a:fillRect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İçerik Yer Tutucusu 24">
                <a:extLst>
                  <a:ext uri="{FF2B5EF4-FFF2-40B4-BE49-F238E27FC236}">
                    <a16:creationId xmlns:a16="http://schemas.microsoft.com/office/drawing/2014/main" id="{452B4C9E-A29F-4D4A-B7F7-BB2536BFC01B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346825" y="2132897"/>
                <a:ext cx="5183188" cy="1747658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𝐸𝑆𝑅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𝐸𝑆𝑅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5.20864</m:t>
                          </m:r>
                        </m:num>
                        <m:den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∗6∗(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∗5.08)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𝐸𝑆𝑅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=0.499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tr-T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İçerik Yer Tutucusu 24">
                <a:extLst>
                  <a:ext uri="{FF2B5EF4-FFF2-40B4-BE49-F238E27FC236}">
                    <a16:creationId xmlns:a16="http://schemas.microsoft.com/office/drawing/2014/main" id="{452B4C9E-A29F-4D4A-B7F7-BB2536BFC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346825" y="2132897"/>
                <a:ext cx="5183188" cy="1747658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3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3D2F2-AEF3-8C44-AF37-1B023C90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59900A9-2720-CC4D-9C1C-B6B2C07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Key parts are: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Controllers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MOSFETs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Diodes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Thermal Analysis and Heatsink</a:t>
            </a:r>
          </a:p>
        </p:txBody>
      </p:sp>
    </p:spTree>
    <p:extLst>
      <p:ext uri="{BB962C8B-B14F-4D97-AF65-F5344CB8AC3E}">
        <p14:creationId xmlns:p14="http://schemas.microsoft.com/office/powerpoint/2010/main" val="351243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734B2-AC3B-8C4A-BF88-E15D66AA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3692FC7-FF1A-FC41-BD70-EE6191EB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Drain-Source Resistance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350m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Transient time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Rise time: 16 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Fall time: 17 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Gate Charge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19 </a:t>
                </a:r>
                <a:r>
                  <a:rPr lang="en-US" sz="1800" dirty="0" err="1"/>
                  <a:t>nC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8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FD64C49-F4A7-6740-B638-BBD256B9D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Diodes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410CCA6-775D-DA47-A0CD-CA6C3BBEBE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Forward voltage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0.56 V</a:t>
            </a:r>
          </a:p>
        </p:txBody>
      </p:sp>
    </p:spTree>
    <p:extLst>
      <p:ext uri="{BB962C8B-B14F-4D97-AF65-F5344CB8AC3E}">
        <p14:creationId xmlns:p14="http://schemas.microsoft.com/office/powerpoint/2010/main" val="123666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28572E-B0D4-FF4A-8D92-876FFAB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 - Controllers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93FA34-A167-5848-B8E1-DF6F7C1E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18853"/>
            <a:ext cx="5157787" cy="569743"/>
          </a:xfrm>
        </p:spPr>
        <p:txBody>
          <a:bodyPr/>
          <a:lstStyle/>
          <a:p>
            <a:r>
              <a:rPr lang="tr-TR" dirty="0"/>
              <a:t>LTC3723-1</a:t>
            </a:r>
            <a:endParaRPr 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2982BF-710C-694C-8236-497BB8080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63806"/>
            <a:ext cx="5157787" cy="3925857"/>
          </a:xfrm>
        </p:spPr>
        <p:txBody>
          <a:bodyPr>
            <a:normAutofit/>
          </a:bodyPr>
          <a:lstStyle/>
          <a:p>
            <a:r>
              <a:rPr lang="tr-TR" sz="1800" dirty="0"/>
              <a:t>Controller + Gate Driver</a:t>
            </a:r>
          </a:p>
          <a:p>
            <a:r>
              <a:rPr lang="tr-TR" sz="1800" dirty="0"/>
              <a:t>Non-isolated – Required external isolation </a:t>
            </a:r>
          </a:p>
          <a:p>
            <a:r>
              <a:rPr lang="tr-TR" sz="1800" dirty="0"/>
              <a:t>Dead-Time control</a:t>
            </a:r>
          </a:p>
          <a:p>
            <a:r>
              <a:rPr lang="tr-TR" sz="1800" dirty="0"/>
              <a:t>Frequency control</a:t>
            </a:r>
          </a:p>
          <a:p>
            <a:r>
              <a:rPr lang="tr-TR" sz="1800" dirty="0"/>
              <a:t>Soft start property</a:t>
            </a:r>
          </a:p>
          <a:p>
            <a:r>
              <a:rPr lang="tr-TR" sz="1800" dirty="0"/>
              <a:t>2 gate synchronous drive capability</a:t>
            </a:r>
            <a:endParaRPr lang="en-US" sz="1800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48924" y="1445484"/>
            <a:ext cx="3895076" cy="516479"/>
          </a:xfrm>
        </p:spPr>
        <p:txBody>
          <a:bodyPr/>
          <a:lstStyle/>
          <a:p>
            <a:r>
              <a:rPr lang="tr-TR" dirty="0"/>
              <a:t>LT1431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48924" y="2263807"/>
            <a:ext cx="3895076" cy="1509204"/>
          </a:xfrm>
        </p:spPr>
        <p:txBody>
          <a:bodyPr>
            <a:normAutofit/>
          </a:bodyPr>
          <a:lstStyle/>
          <a:p>
            <a:r>
              <a:rPr lang="tr-TR" sz="1800" dirty="0"/>
              <a:t>Opto-coupler driver</a:t>
            </a:r>
          </a:p>
          <a:p>
            <a:r>
              <a:rPr lang="tr-TR" sz="1800" dirty="0"/>
              <a:t>Internal compensator design property</a:t>
            </a:r>
          </a:p>
          <a:p>
            <a:endParaRPr lang="en-US" sz="1800" dirty="0"/>
          </a:p>
        </p:txBody>
      </p:sp>
      <p:sp>
        <p:nvSpPr>
          <p:cNvPr id="7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 txBox="1">
            <a:spLocks/>
          </p:cNvSpPr>
          <p:nvPr/>
        </p:nvSpPr>
        <p:spPr>
          <a:xfrm>
            <a:off x="9407850" y="1472117"/>
            <a:ext cx="1729542" cy="516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 smtClean="0"/>
              <a:t>MOC207M</a:t>
            </a:r>
            <a:endParaRPr lang="en-US" dirty="0"/>
          </a:p>
        </p:txBody>
      </p:sp>
      <p:sp>
        <p:nvSpPr>
          <p:cNvPr id="8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 txBox="1">
            <a:spLocks/>
          </p:cNvSpPr>
          <p:nvPr/>
        </p:nvSpPr>
        <p:spPr>
          <a:xfrm>
            <a:off x="9407850" y="2263806"/>
            <a:ext cx="2011530" cy="150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 smtClean="0"/>
              <a:t>Opto-Isolator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1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EAF7B22A-DDA3-0B48-9C5B-CEDA7AC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947CD86-8755-3940-93CD-516DFBAA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302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Calculation of Turns Ratio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692FCC61-C0A4-3642-8AB3-5322CAB31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3024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Limit Values of Duty Cycle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=0.4364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t="-4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220+400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=310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12=310∗2∗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5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MOSFETs (Calculated for One):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∗0.12∗0.35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=2.058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∗400∗7∗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16+17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∗100∗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=4.62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20∗100∗10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∗19∗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=0.038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  <a:blipFill>
                <a:blip r:embed="rId2"/>
                <a:stretch>
                  <a:fillRect l="-522" t="-2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63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Transformer: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=1.72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Diodes (Calculated for One):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𝐴𝑉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+0.00367∗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0.6∗4.165 +0.00367∗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5.592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2.613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Output Inductor: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𝐸𝑆𝑅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8.333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∗0.499∗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=0.035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Integrated Circuits: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=0.42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  <a:blipFill>
                <a:blip r:embed="rId2"/>
                <a:stretch>
                  <a:fillRect l="-603" t="-2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90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5F39B9-18EB-CF46-AB6C-46408AD4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Thermal Analysis - 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𝑙𝑜𝑠𝑠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𝑀𝑂𝑆𝐹𝐸𝑇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=6.716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2A5D690B-0928-C948-8A46-CCF19749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88" y="2258010"/>
            <a:ext cx="7248878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/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8+0.35+2.5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∗6.716+25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97.87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96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FF2694-8F49-CC4F-A158-7CA632B1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D407553-633B-E140-B24F-E08ACBA5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71061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Calculation of main parameters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7F69F6-B376-A34B-B714-417406706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3" y="1935167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f=100kHz</a:t>
            </a:r>
          </a:p>
          <a:p>
            <a:endParaRPr lang="en-US" sz="1800" dirty="0"/>
          </a:p>
        </p:txBody>
      </p:sp>
      <p:sp>
        <p:nvSpPr>
          <p:cNvPr id="11" name="İçerik Yer Tutucusu 3">
            <a:extLst>
              <a:ext uri="{FF2B5EF4-FFF2-40B4-BE49-F238E27FC236}">
                <a16:creationId xmlns:a16="http://schemas.microsoft.com/office/drawing/2014/main" id="{EFC275D6-010A-554E-A9AD-456AAA8BADDA}"/>
              </a:ext>
            </a:extLst>
          </p:cNvPr>
          <p:cNvSpPr txBox="1">
            <a:spLocks/>
          </p:cNvSpPr>
          <p:nvPr/>
        </p:nvSpPr>
        <p:spPr>
          <a:xfrm>
            <a:off x="6197603" y="3613544"/>
            <a:ext cx="5157787" cy="452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L=</a:t>
            </a:r>
            <a:r>
              <a:rPr lang="el-GR" sz="1800" dirty="0"/>
              <a:t>160μ</a:t>
            </a:r>
            <a:r>
              <a:rPr lang="en-US" sz="1800" dirty="0"/>
              <a:t>H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/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9.943∗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160∗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&gt;62.15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𝑛𝐹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/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0.09943</m:t>
                          </m:r>
                        </m:num>
                        <m:den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(10∗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&gt;9.943∗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/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ΔV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=0.4364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𝑊𝑜𝑟𝑠𝑡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𝐶𝑎𝑠𝑒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0.04&gt;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(1−2∗0.4364)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&gt;0.09943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Output Filter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68" y="2068498"/>
            <a:ext cx="6715332" cy="2869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" y="2068498"/>
            <a:ext cx="5003566" cy="29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4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0DF7E0-FEE0-284A-9DFC-77368F74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0D0089-0D75-B545-9A35-2BD8164D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7900"/>
            <a:ext cx="11734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8C35ED17-B628-6D40-85C9-BF30B328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10" name="İçerik Yer Tutucusu 9" descr="tablo içeren bir resim&#10;&#10;Açıklama otomatik olarak oluşturuldu">
            <a:extLst>
              <a:ext uri="{FF2B5EF4-FFF2-40B4-BE49-F238E27FC236}">
                <a16:creationId xmlns:a16="http://schemas.microsoft.com/office/drawing/2014/main" id="{3D847530-4E67-0A43-9488-8A431353F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6472" y="1825625"/>
            <a:ext cx="7879055" cy="4351338"/>
          </a:xfrm>
        </p:spPr>
      </p:pic>
    </p:spTree>
    <p:extLst>
      <p:ext uri="{BB962C8B-B14F-4D97-AF65-F5344CB8AC3E}">
        <p14:creationId xmlns:p14="http://schemas.microsoft.com/office/powerpoint/2010/main" val="278308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624A9F-B970-534A-ACD7-5869959F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9CBFBD-9BFF-1247-8B52-D2BED6E9C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Current Rating of Output Inductor</a:t>
            </a:r>
          </a:p>
          <a:p>
            <a:pPr lvl="1"/>
            <a:r>
              <a:rPr lang="en-US" sz="1800" dirty="0"/>
              <a:t>8.333 A</a:t>
            </a:r>
          </a:p>
          <a:p>
            <a:r>
              <a:rPr lang="en-US" sz="1800" dirty="0"/>
              <a:t>Voltage Rating of Output Capacitor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12 V</a:t>
            </a:r>
          </a:p>
          <a:p>
            <a:r>
              <a:rPr lang="en-US" sz="1800" dirty="0"/>
              <a:t>Voltage Rating of Diodes</a:t>
            </a:r>
          </a:p>
          <a:p>
            <a:pPr lvl="1"/>
            <a:r>
              <a:rPr lang="en-US" sz="1800" dirty="0"/>
              <a:t>50 V (blocking)</a:t>
            </a:r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663954" y="1690688"/>
            <a:ext cx="47939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Diodes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9 A (forward)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Voltage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V (blocking)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35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474</Words>
  <Application>Microsoft Office PowerPoint</Application>
  <PresentationFormat>Widescreen</PresentationFormat>
  <Paragraphs>261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Times New Roman</vt:lpstr>
      <vt:lpstr>Wingdings</vt:lpstr>
      <vt:lpstr>Office Teması</vt:lpstr>
      <vt:lpstr>EE 464 Term Project DC-DC Converter Design</vt:lpstr>
      <vt:lpstr>Project Specifications</vt:lpstr>
      <vt:lpstr>Topology Selection</vt:lpstr>
      <vt:lpstr>Analytical Calculations</vt:lpstr>
      <vt:lpstr>Analytical Calculations</vt:lpstr>
      <vt:lpstr>Output Filter Design</vt:lpstr>
      <vt:lpstr>Analytical Calculations</vt:lpstr>
      <vt:lpstr>Analytical Calculations</vt:lpstr>
      <vt:lpstr>Analytical Calculations</vt:lpstr>
      <vt:lpstr>Controller Design</vt:lpstr>
      <vt:lpstr>Controller Compensator Design</vt:lpstr>
      <vt:lpstr>Controller Compensator Design</vt:lpstr>
      <vt:lpstr>Controller Compensator Design</vt:lpstr>
      <vt:lpstr>Controller Compensator Design</vt:lpstr>
      <vt:lpstr>Snubber Design</vt:lpstr>
      <vt:lpstr>Snubber Design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PCB Schematic </vt:lpstr>
      <vt:lpstr>PCB Layout</vt:lpstr>
      <vt:lpstr>PCB Layout – Bottom Layer</vt:lpstr>
      <vt:lpstr>PCB Layout – Top Layer</vt:lpstr>
      <vt:lpstr>PCB Layout – Board Size </vt:lpstr>
      <vt:lpstr>PCB Board 3D Representation</vt:lpstr>
      <vt:lpstr>PCB Box Design</vt:lpstr>
      <vt:lpstr>PowerPoint Presentation</vt:lpstr>
      <vt:lpstr>Magnetic Design of Transformer</vt:lpstr>
      <vt:lpstr>Magnetic Design of Transformer – Magnetising Inductance</vt:lpstr>
      <vt:lpstr>Magnetic Design of Transformer - Skin Depth</vt:lpstr>
      <vt:lpstr>Magnetic Design of Inductor</vt:lpstr>
      <vt:lpstr>Component Selection</vt:lpstr>
      <vt:lpstr>Component Selection</vt:lpstr>
      <vt:lpstr>Component Selection - Controllers</vt:lpstr>
      <vt:lpstr>Loss Calculations</vt:lpstr>
      <vt:lpstr>Loss Calculations</vt:lpstr>
      <vt:lpstr>Thermal Analysis - MOSFET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464 Term Project DC-DC Converter Design</dc:title>
  <dc:creator>Onur Öztaş</dc:creator>
  <cp:lastModifiedBy>Mustafa</cp:lastModifiedBy>
  <cp:revision>25</cp:revision>
  <dcterms:created xsi:type="dcterms:W3CDTF">2021-05-07T13:03:48Z</dcterms:created>
  <dcterms:modified xsi:type="dcterms:W3CDTF">2021-07-13T07:49:03Z</dcterms:modified>
</cp:coreProperties>
</file>